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43"/>
  </p:notesMasterIdLst>
  <p:handoutMasterIdLst>
    <p:handoutMasterId r:id="rId44"/>
  </p:handoutMasterIdLst>
  <p:sldIdLst>
    <p:sldId id="257" r:id="rId3"/>
    <p:sldId id="259" r:id="rId4"/>
    <p:sldId id="261" r:id="rId5"/>
    <p:sldId id="317" r:id="rId6"/>
    <p:sldId id="279" r:id="rId7"/>
    <p:sldId id="309" r:id="rId8"/>
    <p:sldId id="318" r:id="rId9"/>
    <p:sldId id="319" r:id="rId10"/>
    <p:sldId id="280" r:id="rId11"/>
    <p:sldId id="281" r:id="rId12"/>
    <p:sldId id="266" r:id="rId13"/>
    <p:sldId id="320" r:id="rId14"/>
    <p:sldId id="321" r:id="rId15"/>
    <p:sldId id="322" r:id="rId16"/>
    <p:sldId id="323" r:id="rId17"/>
    <p:sldId id="324" r:id="rId18"/>
    <p:sldId id="326" r:id="rId19"/>
    <p:sldId id="327" r:id="rId20"/>
    <p:sldId id="331" r:id="rId21"/>
    <p:sldId id="332" r:id="rId22"/>
    <p:sldId id="312" r:id="rId23"/>
    <p:sldId id="316" r:id="rId24"/>
    <p:sldId id="314" r:id="rId25"/>
    <p:sldId id="315" r:id="rId26"/>
    <p:sldId id="330" r:id="rId27"/>
    <p:sldId id="282" r:id="rId28"/>
    <p:sldId id="283" r:id="rId29"/>
    <p:sldId id="325" r:id="rId30"/>
    <p:sldId id="284" r:id="rId31"/>
    <p:sldId id="285" r:id="rId32"/>
    <p:sldId id="286" r:id="rId33"/>
    <p:sldId id="328" r:id="rId34"/>
    <p:sldId id="329" r:id="rId35"/>
    <p:sldId id="287" r:id="rId36"/>
    <p:sldId id="276" r:id="rId37"/>
    <p:sldId id="277" r:id="rId38"/>
    <p:sldId id="310" r:id="rId39"/>
    <p:sldId id="299" r:id="rId40"/>
    <p:sldId id="291" r:id="rId41"/>
    <p:sldId id="307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25" autoAdjust="0"/>
    <p:restoredTop sz="82262" autoAdjust="0"/>
  </p:normalViewPr>
  <p:slideViewPr>
    <p:cSldViewPr snapToGrid="0">
      <p:cViewPr>
        <p:scale>
          <a:sx n="75" d="100"/>
          <a:sy n="75" d="100"/>
        </p:scale>
        <p:origin x="2059" y="14"/>
      </p:cViewPr>
      <p:guideLst>
        <p:guide orient="horz" pos="2160"/>
        <p:guide pos="3840"/>
        <p:guide pos="7296"/>
        <p:guide orient="horz" pos="4128"/>
        <p:guide pos="2880"/>
        <p:guide pos="54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34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68796EA6-6F25-4F19-87BA-7ADCC16DAEFF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C39C172E-A8B5-46F6-B05C-DFA3E2E0F207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left-most terminal on this JFET is the gate, and the other two are source and drain. This is a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P-channel JFET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2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Example 7.2 (page 429 Textbook 11edt)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3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Example 7.2 (page 429 Textbook 11edt)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4" y="3810004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2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2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2" y="3675531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9495" y="3889662"/>
            <a:ext cx="4953000" cy="1752600"/>
          </a:xfrm>
        </p:spPr>
        <p:txBody>
          <a:bodyPr/>
          <a:lstStyle>
            <a:lvl1pPr marL="64006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6378" y="2401891"/>
            <a:ext cx="8458200" cy="108130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529" y="1376737"/>
            <a:ext cx="9010221" cy="5197799"/>
          </a:xfrm>
        </p:spPr>
        <p:txBody>
          <a:bodyPr>
            <a:normAutofit/>
          </a:bodyPr>
          <a:lstStyle>
            <a:lvl1pPr marL="365751" indent="-256026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1pPr>
            <a:lvl2pPr marL="754370" indent="-342900" algn="just">
              <a:buFont typeface="Wingdings" panose="05000000000000000000" pitchFamily="2" charset="2"/>
              <a:buChar char="§"/>
              <a:defRPr sz="2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2pPr>
            <a:lvl3pPr marL="989820" indent="-285750"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General Information</a:t>
            </a:r>
          </a:p>
          <a:p>
            <a:pPr lvl="1" eaLnBrk="1" latinLnBrk="0" hangingPunct="1"/>
            <a:r>
              <a:rPr lang="en-US" dirty="0" smtClean="0"/>
              <a:t>Level 2</a:t>
            </a:r>
          </a:p>
          <a:p>
            <a:pPr lvl="2" eaLnBrk="1" latinLnBrk="0" hangingPunct="1"/>
            <a:r>
              <a:rPr lang="en-US" dirty="0" smtClean="0"/>
              <a:t>Level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9" y="475179"/>
            <a:ext cx="9010222" cy="798817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5687" y="19051"/>
            <a:ext cx="4214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CO2015</a:t>
            </a:r>
            <a:r>
              <a:rPr lang="en-US" sz="1200" b="1" i="0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– EDC </a:t>
            </a:r>
            <a:r>
              <a:rPr lang="vi-VN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2017</a:t>
            </a:r>
            <a:r>
              <a:rPr lang="en-US" sz="1200" b="1" i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– </a:t>
            </a:r>
            <a:r>
              <a:rPr lang="en-US" sz="1200" b="1" i="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Bipolar Junction Transistor</a:t>
            </a:r>
            <a:endParaRPr lang="en-US" sz="1200" b="1" i="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810625" y="659130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40262010-AD51-4252-9881-6947E88E89FD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Century Gothic" pitchFamily="34" charset="0"/>
              </a:rPr>
              <a:pPr algn="ctr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19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4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6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7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19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90"/>
            <a:ext cx="5102352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30"/>
            <a:ext cx="338328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2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6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2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2" y="308280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4" y="36025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2" y="440116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7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51" indent="-256026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52" indent="-246882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21" indent="-219451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47" indent="-201163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53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0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17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24" indent="-182875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403" y="751116"/>
            <a:ext cx="8763654" cy="25254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CO2015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5400" dirty="0" smtClean="0">
                <a:solidFill>
                  <a:srgbClr val="FFFF00"/>
                </a:solidFill>
              </a:rPr>
              <a:t>Field Effect Transistor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44" t="16590" r="6227" b="15691"/>
          <a:stretch/>
        </p:blipFill>
        <p:spPr>
          <a:xfrm>
            <a:off x="6184871" y="6068254"/>
            <a:ext cx="2926471" cy="758716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155" y="3914845"/>
            <a:ext cx="2979572" cy="265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Transfer Curve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097" y="1955530"/>
            <a:ext cx="8769903" cy="463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995" y="3532205"/>
            <a:ext cx="2926080" cy="88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3667" y="1010977"/>
            <a:ext cx="233729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972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vs. BJT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7334" y="1273996"/>
            <a:ext cx="5332612" cy="544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94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5859" y="1508817"/>
            <a:ext cx="9010221" cy="1173423"/>
          </a:xfrm>
        </p:spPr>
        <p:txBody>
          <a:bodyPr/>
          <a:lstStyle/>
          <a:p>
            <a:r>
              <a:rPr lang="en-US" dirty="0" smtClean="0"/>
              <a:t>JFET normal state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2095528"/>
            <a:ext cx="3703320" cy="133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265859" y="3497292"/>
            <a:ext cx="9010221" cy="11734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51" indent="-256026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kumimoji="0" sz="26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1pPr>
            <a:lvl2pPr marL="754370" indent="-342900" algn="just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0" sz="22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2pPr>
            <a:lvl3pPr marL="989820" indent="-28575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0" sz="2000" kern="1200" baseline="0">
                <a:solidFill>
                  <a:schemeClr val="tx1"/>
                </a:solidFill>
                <a:latin typeface="Maiandra GD" charset="0"/>
                <a:ea typeface="Maiandra GD" charset="0"/>
                <a:cs typeface="Maiandra GD" charset="0"/>
              </a:defRPr>
            </a:lvl3pPr>
            <a:lvl4pPr marL="1179547" indent="-201163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89853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930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17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24" indent="-182875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Determine depletion area in follows: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60" y="4021902"/>
            <a:ext cx="4183380" cy="271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1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921948"/>
            <a:ext cx="9010221" cy="1652588"/>
          </a:xfrm>
        </p:spPr>
        <p:txBody>
          <a:bodyPr/>
          <a:lstStyle/>
          <a:p>
            <a:r>
              <a:rPr lang="en-US" dirty="0" smtClean="0"/>
              <a:t>First figure: Forward-bias </a:t>
            </a:r>
            <a:r>
              <a:rPr lang="en-US" dirty="0" smtClean="0">
                <a:sym typeface="Wingdings" panose="05000000000000000000" pitchFamily="2" charset="2"/>
              </a:rPr>
              <a:t> depletion area is wider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Second figure: Inverse-bias  depletion area is narrower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1502024"/>
            <a:ext cx="4808252" cy="319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4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4958080"/>
            <a:ext cx="9010221" cy="1616456"/>
          </a:xfrm>
        </p:spPr>
        <p:txBody>
          <a:bodyPr/>
          <a:lstStyle/>
          <a:p>
            <a:r>
              <a:rPr lang="en-US" dirty="0" smtClean="0"/>
              <a:t>Determine JFET pins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534160"/>
            <a:ext cx="5262880" cy="283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9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Determine the correct type (p-channel or n-channel) of the following JFETs and its state (ON or OFF)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7" y="2317949"/>
            <a:ext cx="6592628" cy="441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2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2" y="1441986"/>
            <a:ext cx="802005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8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Determine the LED status (ON or OFF) regarding each position of switch.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37" y="2669575"/>
            <a:ext cx="4891204" cy="284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7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9010221" cy="1833823"/>
          </a:xfrm>
        </p:spPr>
        <p:txBody>
          <a:bodyPr/>
          <a:lstStyle/>
          <a:p>
            <a:r>
              <a:rPr lang="en-US" dirty="0" smtClean="0"/>
              <a:t>ON State: V</a:t>
            </a:r>
            <a:r>
              <a:rPr lang="en-US" baseline="-25000" dirty="0" smtClean="0"/>
              <a:t>GS</a:t>
            </a:r>
            <a:r>
              <a:rPr lang="en-US" dirty="0" smtClean="0"/>
              <a:t> = 0V (Saturation mode)</a:t>
            </a:r>
          </a:p>
          <a:p>
            <a:r>
              <a:rPr lang="en-US" dirty="0" smtClean="0"/>
              <a:t>Next: OFF state: Inversed-bias with very negative V</a:t>
            </a:r>
            <a:r>
              <a:rPr lang="en-US" baseline="-25000" dirty="0" smtClean="0"/>
              <a:t>GS</a:t>
            </a:r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37" y="3482375"/>
            <a:ext cx="4891204" cy="284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70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5340927"/>
            <a:ext cx="9010221" cy="1233609"/>
          </a:xfrm>
        </p:spPr>
        <p:txBody>
          <a:bodyPr/>
          <a:lstStyle/>
          <a:p>
            <a:r>
              <a:rPr lang="en-US" dirty="0" smtClean="0"/>
              <a:t>Determine V</a:t>
            </a:r>
            <a:r>
              <a:rPr lang="en-US" baseline="-25000" dirty="0" smtClean="0"/>
              <a:t>DS</a:t>
            </a:r>
          </a:p>
          <a:p>
            <a:r>
              <a:rPr lang="en-US" dirty="0"/>
              <a:t>Determine </a:t>
            </a:r>
            <a:r>
              <a:rPr lang="en-US" dirty="0" smtClean="0"/>
              <a:t>V</a:t>
            </a:r>
            <a:r>
              <a:rPr lang="en-US" baseline="-25000" dirty="0" smtClean="0"/>
              <a:t>S</a:t>
            </a:r>
            <a:endParaRPr lang="en-US" baseline="-25000" dirty="0"/>
          </a:p>
          <a:p>
            <a:pPr marL="109725" indent="0">
              <a:buNone/>
            </a:pPr>
            <a:endParaRPr lang="en-US" baseline="-25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1026" name="Picture 2" descr="https://www.indiabix.com/_files/images/electronic-devices-and-circuit-theory/mcq7_1018_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55" y="1273996"/>
            <a:ext cx="2832966" cy="3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Field-Effect Transistor (FET)</a:t>
            </a:r>
            <a:endParaRPr lang="en-US" dirty="0"/>
          </a:p>
        </p:txBody>
      </p:sp>
      <p:pic>
        <p:nvPicPr>
          <p:cNvPr id="19458" name="Picture 2" descr="field effect transistor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568" y="1624654"/>
            <a:ext cx="7697024" cy="4938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en-US" baseline="-25000" dirty="0" smtClean="0"/>
              <a:t>DS</a:t>
            </a:r>
            <a:r>
              <a:rPr lang="en-US" dirty="0" smtClean="0"/>
              <a:t> = V</a:t>
            </a:r>
            <a:r>
              <a:rPr lang="en-US" baseline="-25000" dirty="0" smtClean="0"/>
              <a:t>DD</a:t>
            </a:r>
            <a:r>
              <a:rPr lang="en-US" dirty="0" smtClean="0"/>
              <a:t> – I</a:t>
            </a:r>
            <a:r>
              <a:rPr lang="en-US" baseline="-25000" dirty="0" smtClean="0"/>
              <a:t>D</a:t>
            </a:r>
            <a:r>
              <a:rPr lang="en-US" dirty="0" smtClean="0"/>
              <a:t>R</a:t>
            </a:r>
            <a:r>
              <a:rPr lang="en-US" baseline="-25000" dirty="0" smtClean="0"/>
              <a:t>D</a:t>
            </a:r>
            <a:r>
              <a:rPr lang="en-US" dirty="0" smtClean="0"/>
              <a:t> – I</a:t>
            </a:r>
            <a:r>
              <a:rPr lang="en-US" baseline="-25000" dirty="0" smtClean="0"/>
              <a:t>S</a:t>
            </a:r>
            <a:r>
              <a:rPr lang="en-US" dirty="0" smtClean="0"/>
              <a:t>R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Exercise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Determine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097"/>
          <a:stretch/>
        </p:blipFill>
        <p:spPr>
          <a:xfrm>
            <a:off x="4772024" y="1807643"/>
            <a:ext cx="4276725" cy="47931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36" y="2993135"/>
            <a:ext cx="3299303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3144" b="56829"/>
          <a:stretch/>
        </p:blipFill>
        <p:spPr>
          <a:xfrm>
            <a:off x="449937" y="1958496"/>
            <a:ext cx="1164550" cy="20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12" y="2982310"/>
            <a:ext cx="3697364" cy="35443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Exercise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Determine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097"/>
          <a:stretch/>
        </p:blipFill>
        <p:spPr>
          <a:xfrm>
            <a:off x="4772024" y="1807643"/>
            <a:ext cx="4276725" cy="4793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83144" b="56829"/>
          <a:stretch/>
        </p:blipFill>
        <p:spPr>
          <a:xfrm>
            <a:off x="449937" y="1958496"/>
            <a:ext cx="1164550" cy="20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9" y="1273996"/>
            <a:ext cx="8229600" cy="1051560"/>
          </a:xfrm>
        </p:spPr>
        <p:txBody>
          <a:bodyPr/>
          <a:lstStyle/>
          <a:p>
            <a:r>
              <a:rPr lang="en-US" dirty="0" smtClean="0"/>
              <a:t>Determine V</a:t>
            </a:r>
            <a:r>
              <a:rPr lang="en-US" baseline="-25000" dirty="0" smtClean="0"/>
              <a:t>GS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and I</a:t>
            </a:r>
            <a:r>
              <a:rPr lang="en-US" baseline="-25000" dirty="0" smtClean="0"/>
              <a:t>D</a:t>
            </a:r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60" y="1895469"/>
            <a:ext cx="7223760" cy="438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83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33" y="3322694"/>
            <a:ext cx="3834634" cy="3535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6128355" cy="5197799"/>
          </a:xfrm>
        </p:spPr>
        <p:txBody>
          <a:bodyPr/>
          <a:lstStyle/>
          <a:p>
            <a:r>
              <a:rPr lang="en-US" dirty="0" smtClean="0"/>
              <a:t>Determine the Load line</a:t>
            </a:r>
          </a:p>
          <a:p>
            <a:pPr lvl="1"/>
            <a:r>
              <a:rPr lang="en-US" dirty="0" smtClean="0"/>
              <a:t>I</a:t>
            </a:r>
            <a:r>
              <a:rPr lang="en-US" baseline="-25000" dirty="0" smtClean="0"/>
              <a:t>D</a:t>
            </a:r>
            <a:r>
              <a:rPr lang="en-US" dirty="0" smtClean="0"/>
              <a:t> = 0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ym typeface="Wingdings" panose="05000000000000000000" pitchFamily="2" charset="2"/>
              </a:rPr>
              <a:t>I</a:t>
            </a:r>
            <a:r>
              <a:rPr lang="en-US" baseline="-25000" dirty="0">
                <a:sym typeface="Wingdings" panose="05000000000000000000" pitchFamily="2" charset="2"/>
              </a:rPr>
              <a:t>D</a:t>
            </a:r>
            <a:r>
              <a:rPr lang="en-US" dirty="0">
                <a:sym typeface="Wingdings" panose="05000000000000000000" pitchFamily="2" charset="2"/>
              </a:rPr>
              <a:t> = I</a:t>
            </a:r>
            <a:r>
              <a:rPr lang="en-US" baseline="-25000" dirty="0">
                <a:sym typeface="Wingdings" panose="05000000000000000000" pitchFamily="2" charset="2"/>
              </a:rPr>
              <a:t>DSS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Q is the intersection point of the load line &amp; transfer curve.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I</a:t>
            </a:r>
            <a:r>
              <a:rPr lang="en-US" baseline="-25000" dirty="0" smtClean="0"/>
              <a:t>D</a:t>
            </a:r>
            <a:r>
              <a:rPr lang="en-US" dirty="0" smtClean="0"/>
              <a:t> = 5.07 mA</a:t>
            </a:r>
          </a:p>
          <a:p>
            <a:pPr lvl="2"/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= -</a:t>
            </a:r>
            <a:r>
              <a:rPr lang="vi-VN" dirty="0" smtClean="0"/>
              <a:t>2.3</a:t>
            </a:r>
            <a:r>
              <a:rPr lang="en-US" dirty="0" smtClean="0"/>
              <a:t>V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77" y="2127037"/>
            <a:ext cx="3499485" cy="39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86" r="72569"/>
          <a:stretch/>
        </p:blipFill>
        <p:spPr bwMode="auto">
          <a:xfrm>
            <a:off x="7396510" y="701748"/>
            <a:ext cx="1652240" cy="251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77" y="3116785"/>
            <a:ext cx="4596766" cy="3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25935"/>
          <a:stretch/>
        </p:blipFill>
        <p:spPr>
          <a:xfrm>
            <a:off x="24020" y="5629942"/>
            <a:ext cx="5245214" cy="10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V</a:t>
            </a:r>
            <a:r>
              <a:rPr lang="en-US" baseline="-25000" dirty="0"/>
              <a:t>GS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V</a:t>
            </a:r>
            <a:r>
              <a:rPr lang="en-US" baseline="-25000" dirty="0"/>
              <a:t>DS</a:t>
            </a:r>
            <a:r>
              <a:rPr lang="en-US" dirty="0"/>
              <a:t> </a:t>
            </a:r>
            <a:r>
              <a:rPr lang="en-US" dirty="0" smtClean="0"/>
              <a:t>for the given JFET, where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baseline="-25000" dirty="0"/>
              <a:t>DSS</a:t>
            </a:r>
            <a:r>
              <a:rPr lang="en-US" dirty="0"/>
              <a:t> = 5mA </a:t>
            </a:r>
            <a:r>
              <a:rPr lang="en-US" dirty="0" smtClean="0"/>
              <a:t>and </a:t>
            </a:r>
            <a:r>
              <a:rPr lang="en-US" dirty="0"/>
              <a:t>V</a:t>
            </a:r>
            <a:r>
              <a:rPr lang="en-US" baseline="-25000" dirty="0"/>
              <a:t>GS(off)</a:t>
            </a:r>
            <a:r>
              <a:rPr lang="en-US" dirty="0"/>
              <a:t> = -4V</a:t>
            </a:r>
            <a:endParaRPr lang="en-AU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Work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447925"/>
            <a:ext cx="64960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34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D-MOSFET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28" y="1376737"/>
            <a:ext cx="5890411" cy="197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5590" y="1376737"/>
            <a:ext cx="2423160" cy="213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8539" y="3975059"/>
            <a:ext cx="2971800" cy="280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303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D-MOSFET </a:t>
            </a:r>
            <a:r>
              <a:rPr lang="vi-VN" dirty="0" smtClean="0"/>
              <a:t>Operations</a:t>
            </a:r>
            <a:r>
              <a:rPr lang="en-US" dirty="0" smtClean="0"/>
              <a:t> (N type)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29" y="1376737"/>
            <a:ext cx="6305972" cy="328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3179" y="1504507"/>
            <a:ext cx="2770821" cy="260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0461" y="4662241"/>
            <a:ext cx="3981400" cy="201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78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D-MOSFET </a:t>
            </a:r>
            <a:r>
              <a:rPr lang="vi-VN" dirty="0"/>
              <a:t>Operations</a:t>
            </a:r>
            <a:r>
              <a:rPr lang="en-US"/>
              <a:t> </a:t>
            </a:r>
            <a:r>
              <a:rPr lang="en-US" smtClean="0"/>
              <a:t>(P </a:t>
            </a:r>
            <a:r>
              <a:rPr lang="en-US" dirty="0"/>
              <a:t>type)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" y="2331720"/>
            <a:ext cx="9006840" cy="358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7440" y="1417320"/>
            <a:ext cx="2337294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1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E-MOSFET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0510" y="1034282"/>
            <a:ext cx="2929105" cy="264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5412" y="4077219"/>
            <a:ext cx="2143017" cy="244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8796" y="1034282"/>
            <a:ext cx="2750820" cy="26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4198" y="3645072"/>
            <a:ext cx="2468880" cy="288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39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68" y="1558558"/>
            <a:ext cx="4085426" cy="283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1294" y="4207701"/>
            <a:ext cx="4469130" cy="223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11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</a:t>
            </a:r>
            <a:r>
              <a:rPr lang="vi-VN" dirty="0" smtClean="0"/>
              <a:t>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6104" y="1807574"/>
            <a:ext cx="3520440" cy="432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768" y="2155221"/>
            <a:ext cx="331946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850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Transfer Curve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7" y="1589795"/>
            <a:ext cx="8911354" cy="46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7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k, I</a:t>
            </a:r>
            <a:r>
              <a:rPr lang="en-US" baseline="-25000" dirty="0" smtClean="0"/>
              <a:t>D</a:t>
            </a:r>
            <a:r>
              <a:rPr lang="en-US" dirty="0" smtClean="0"/>
              <a:t>, V</a:t>
            </a:r>
            <a:r>
              <a:rPr lang="en-US" baseline="-25000" dirty="0" smtClean="0"/>
              <a:t>GS</a:t>
            </a:r>
            <a:r>
              <a:rPr lang="en-US" dirty="0" smtClean="0"/>
              <a:t> and </a:t>
            </a:r>
            <a:r>
              <a:rPr lang="en-US" dirty="0"/>
              <a:t>V</a:t>
            </a:r>
            <a:r>
              <a:rPr lang="en-US" baseline="-25000" dirty="0"/>
              <a:t>DS</a:t>
            </a:r>
            <a:r>
              <a:rPr lang="en-US" dirty="0"/>
              <a:t> </a:t>
            </a:r>
            <a:r>
              <a:rPr lang="en-US" dirty="0" smtClean="0"/>
              <a:t>for given E-MOSFET where</a:t>
            </a:r>
          </a:p>
          <a:p>
            <a:pPr lvl="1"/>
            <a:r>
              <a:rPr lang="en-US" smtClean="0"/>
              <a:t>V</a:t>
            </a:r>
            <a:r>
              <a:rPr lang="en-US" baseline="-25000" smtClean="0"/>
              <a:t>GS(on)</a:t>
            </a:r>
            <a:r>
              <a:rPr lang="en-US" smtClean="0"/>
              <a:t> </a:t>
            </a:r>
            <a:r>
              <a:rPr lang="en-US" dirty="0"/>
              <a:t>= </a:t>
            </a:r>
            <a:r>
              <a:rPr lang="en-US" dirty="0" smtClean="0"/>
              <a:t>4V  and </a:t>
            </a:r>
            <a:r>
              <a:rPr lang="en-US" dirty="0"/>
              <a:t>I</a:t>
            </a:r>
            <a:r>
              <a:rPr lang="en-US" baseline="-25000" dirty="0"/>
              <a:t>D(on)</a:t>
            </a:r>
            <a:r>
              <a:rPr lang="en-US" dirty="0"/>
              <a:t> = 200mA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GS(</a:t>
            </a:r>
            <a:r>
              <a:rPr lang="en-US" baseline="-25000" dirty="0" err="1"/>
              <a:t>th</a:t>
            </a:r>
            <a:r>
              <a:rPr lang="en-US" baseline="-25000" dirty="0"/>
              <a:t>)</a:t>
            </a:r>
            <a:r>
              <a:rPr lang="en-US" dirty="0"/>
              <a:t> = </a:t>
            </a:r>
            <a:r>
              <a:rPr lang="en-US" dirty="0" smtClean="0"/>
              <a:t>2V   (=V</a:t>
            </a:r>
            <a:r>
              <a:rPr lang="en-US" baseline="-25000" dirty="0" smtClean="0"/>
              <a:t>T</a:t>
            </a:r>
            <a:r>
              <a:rPr lang="en-US" dirty="0" smtClean="0"/>
              <a:t>)</a:t>
            </a:r>
            <a:endParaRPr lang="en-AU" dirty="0"/>
          </a:p>
          <a:p>
            <a:endParaRPr lang="en-US" dirty="0"/>
          </a:p>
          <a:p>
            <a:r>
              <a:rPr lang="en-US" dirty="0" smtClean="0"/>
              <a:t>Hint: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250" y="2200441"/>
            <a:ext cx="2350770" cy="355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7" y="3975636"/>
            <a:ext cx="5847619" cy="11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2494" b="74138"/>
          <a:stretch/>
        </p:blipFill>
        <p:spPr>
          <a:xfrm>
            <a:off x="329687" y="5592935"/>
            <a:ext cx="2263045" cy="807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1250"/>
          <a:stretch/>
        </p:blipFill>
        <p:spPr>
          <a:xfrm>
            <a:off x="2824925" y="5466803"/>
            <a:ext cx="3352381" cy="12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49" y="1805937"/>
            <a:ext cx="2278472" cy="34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1717861"/>
            <a:ext cx="6172200" cy="778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2936243"/>
            <a:ext cx="561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65" y="4379152"/>
            <a:ext cx="57912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26" y="5676335"/>
            <a:ext cx="63912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85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524" y="610009"/>
            <a:ext cx="7863840" cy="610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E-MOSFET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3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Bias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49" y="1912797"/>
            <a:ext cx="8986502" cy="380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31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 Bias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2244" y="1386485"/>
            <a:ext cx="8862791" cy="4797743"/>
            <a:chOff x="91440" y="1280160"/>
            <a:chExt cx="8862791" cy="4797743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" y="1280160"/>
              <a:ext cx="8862791" cy="4797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88795" y="1280160"/>
              <a:ext cx="1091565" cy="110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2235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MOSFET Operation Status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36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67923776"/>
                  </p:ext>
                </p:extLst>
              </p:nvPr>
            </p:nvGraphicFramePr>
            <p:xfrm>
              <a:off x="428839" y="1988085"/>
              <a:ext cx="8229600" cy="3975101"/>
            </p:xfrm>
            <a:graphic>
              <a:graphicData uri="http://schemas.openxmlformats.org/drawingml/2006/table">
                <a:tbl>
                  <a:tblPr>
                    <a:tableStyleId>{D27102A9-8310-4765-A935-A1911B00CA55}</a:tableStyleId>
                  </a:tblPr>
                  <a:tblGrid>
                    <a:gridCol w="3733800"/>
                    <a:gridCol w="1582738"/>
                    <a:gridCol w="1323975"/>
                    <a:gridCol w="1589087"/>
                  </a:tblGrid>
                  <a:tr h="7620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1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MOSFET type 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C3300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altLang="en-US" sz="240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Maiandra GD" charset="0"/>
                                      <a:cs typeface="Maiandra GD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vi-VN" altLang="en-US" sz="2400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effectLst/>
                                      <a:latin typeface="Cambria Math" charset="0"/>
                                      <a:ea typeface="Maiandra GD" charset="0"/>
                                      <a:cs typeface="Maiandra GD" charset="0"/>
                                    </a:rPr>
                                    <m:t>GS</m:t>
                                  </m:r>
                                </m:sub>
                              </m:sSub>
                              <m:r>
                                <a:rPr kumimoji="0" lang="vi-VN" altLang="en-US" sz="240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latin typeface="Cambria Math" charset="0"/>
                                  <a:ea typeface="Maiandra GD" charset="0"/>
                                  <a:cs typeface="Maiandra GD" charset="0"/>
                                </a:rPr>
                                <m:t>&lt;0</m:t>
                              </m:r>
                            </m:oMath>
                          </a14:m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 </a:t>
                          </a:r>
                          <a:endParaRPr kumimoji="0" lang="en-US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3275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01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36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67923776"/>
                  </p:ext>
                </p:extLst>
              </p:nvPr>
            </p:nvGraphicFramePr>
            <p:xfrm>
              <a:off x="428839" y="1988085"/>
              <a:ext cx="8229600" cy="3975101"/>
            </p:xfrm>
            <a:graphic>
              <a:graphicData uri="http://schemas.openxmlformats.org/drawingml/2006/table">
                <a:tbl>
                  <a:tblPr>
                    <a:tableStyleId>{D27102A9-8310-4765-A935-A1911B00CA55}</a:tableStyleId>
                  </a:tblPr>
                  <a:tblGrid>
                    <a:gridCol w="3733800"/>
                    <a:gridCol w="1582738"/>
                    <a:gridCol w="1323975"/>
                    <a:gridCol w="1589087"/>
                  </a:tblGrid>
                  <a:tr h="7620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b="1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MOSFET type 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CC3300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235769" t="-800" r="-184231" b="-42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402304" t="-800" r="-120737" b="-4232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horzOverflow="overflow">
                        <a:blipFill rotWithShape="0">
                          <a:blip r:embed="rId2"/>
                          <a:stretch>
                            <a:fillRect l="-417625" t="-800" r="-383" b="-423200"/>
                          </a:stretch>
                        </a:blipFill>
                      </a:tcPr>
                    </a:tc>
                  </a:tr>
                  <a:tr h="803275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 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N-Channel 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0100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</a:t>
                          </a:r>
                          <a:r>
                            <a:rPr kumimoji="0" lang="en-US" altLang="en-US" sz="2400" u="none" strike="noStrike" cap="none" normalizeH="0" baseline="0" dirty="0" smtClean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D-MOSFET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  <a:tr h="804863"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P-Channel E-MOSFET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OFF</a:t>
                          </a:r>
                          <a:endParaRPr kumimoji="0" lang="en-US" altLang="en-US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  <a:tc>
                      <a:txBody>
                        <a:bodyPr/>
                        <a:lstStyle>
                          <a:lvl1pPr marL="0" algn="l" rtl="0" eaLnBrk="1" latinLnBrk="0" hangingPunct="1">
                            <a:spcBef>
                              <a:spcPct val="20000"/>
                            </a:spcBef>
                            <a:defRPr kumimoji="0" sz="28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1pPr>
                          <a:lvl2pPr marL="457189" algn="l" rtl="0" eaLnBrk="1" latinLnBrk="0" hangingPunct="1">
                            <a:spcBef>
                              <a:spcPct val="20000"/>
                            </a:spcBef>
                            <a:defRPr kumimoji="0" sz="24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2pPr>
                          <a:lvl3pPr marL="914377" algn="l" rtl="0" eaLnBrk="1" latinLnBrk="0" hangingPunct="1">
                            <a:spcBef>
                              <a:spcPct val="20000"/>
                            </a:spcBef>
                            <a:defRPr kumimoji="0" sz="200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3pPr>
                          <a:lvl4pPr marL="1371566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4pPr>
                          <a:lvl5pPr marL="1828754" algn="l" rtl="0" eaLnBrk="1" latinLnBrk="0" hangingPunct="1">
                            <a:spcBef>
                              <a:spcPct val="20000"/>
                            </a:spcBef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5pPr>
                          <a:lvl6pPr marL="2285943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6pPr>
                          <a:lvl7pPr marL="2743131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7pPr>
                          <a:lvl8pPr marL="3200320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8pPr>
                          <a:lvl9pPr marL="3657509" algn="l" rtl="0" eaLnBrk="1" fontAlgn="base" latinLnBrk="0" hangingPunct="1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defRPr kumimoji="0" kern="1200">
                              <a:solidFill>
                                <a:schemeClr val="tx1"/>
                              </a:solidFill>
                              <a:latin typeface="Arial" charset="0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altLang="en-US" sz="24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Maiandra GD" charset="0"/>
                              <a:ea typeface="Maiandra GD" charset="0"/>
                              <a:cs typeface="Maiandra GD" charset="0"/>
                            </a:rPr>
                            <a:t>ON</a:t>
                          </a:r>
                          <a:endParaRPr kumimoji="0" lang="en-US" altLang="en-US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Maiandra GD" charset="0"/>
                            <a:ea typeface="Maiandra GD" charset="0"/>
                            <a:cs typeface="Maiandra GD" charset="0"/>
                          </a:endParaRPr>
                        </a:p>
                      </a:txBody>
                      <a:tcPr anchor="ctr" horzOverflow="overflow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4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40" y="2350226"/>
            <a:ext cx="6684690" cy="44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Determine the correct type (p-channel or </a:t>
            </a:r>
            <a:r>
              <a:rPr lang="en-US" sz="2400" dirty="0" smtClean="0"/>
              <a:t>n-channel, D-type or E-type) </a:t>
            </a:r>
            <a:r>
              <a:rPr lang="en-US" sz="2400" dirty="0"/>
              <a:t>of the following </a:t>
            </a:r>
            <a:r>
              <a:rPr lang="en-US" sz="2400" dirty="0" smtClean="0"/>
              <a:t>MOSFETs</a:t>
            </a:r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30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AU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72" y="1409952"/>
            <a:ext cx="73914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4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30" y="1376738"/>
            <a:ext cx="6124276" cy="4323022"/>
          </a:xfrm>
        </p:spPr>
        <p:txBody>
          <a:bodyPr/>
          <a:lstStyle/>
          <a:p>
            <a:r>
              <a:rPr lang="en-US" dirty="0" smtClean="0"/>
              <a:t>G and S always in reversed-bias:</a:t>
            </a:r>
          </a:p>
          <a:p>
            <a:pPr lvl="1"/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is negative: Depletion area is increased </a:t>
            </a:r>
            <a:r>
              <a:rPr lang="en-US" dirty="0" smtClean="0">
                <a:sym typeface="Wingdings" panose="05000000000000000000" pitchFamily="2" charset="2"/>
              </a:rPr>
              <a:t> Resistance between D and S is increased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</a:t>
            </a:r>
            <a:r>
              <a:rPr lang="en-US" baseline="-25000" dirty="0" smtClean="0">
                <a:sym typeface="Wingdings" panose="05000000000000000000" pitchFamily="2" charset="2"/>
              </a:rPr>
              <a:t>GS</a:t>
            </a:r>
            <a:r>
              <a:rPr lang="en-US" dirty="0" smtClean="0">
                <a:sym typeface="Wingdings" panose="05000000000000000000" pitchFamily="2" charset="2"/>
              </a:rPr>
              <a:t> is increased (to Zero): Depletion area is decreased  Resistance between D and S is decreased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G and S is in forward-bias: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JFET likes a </a:t>
            </a:r>
            <a:r>
              <a:rPr lang="en-US" b="1" u="sng" dirty="0" smtClean="0">
                <a:sym typeface="Wingdings" panose="05000000000000000000" pitchFamily="2" charset="2"/>
              </a:rPr>
              <a:t>resistor</a:t>
            </a:r>
            <a:endParaRPr lang="en-US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644" y="1273996"/>
            <a:ext cx="2981820" cy="264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77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2" descr="Image result for re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2146041"/>
            <a:ext cx="3592093" cy="278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</a:t>
            </a:r>
            <a:r>
              <a:rPr lang="vi-VN" dirty="0" smtClean="0"/>
              <a:t>Operations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5552" y="692575"/>
            <a:ext cx="2368344" cy="2103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4720" y="2424052"/>
            <a:ext cx="3017520" cy="215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12" y="3979885"/>
            <a:ext cx="3187407" cy="22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29" y="1273996"/>
            <a:ext cx="3152775" cy="23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35376" y="4572741"/>
            <a:ext cx="3186111" cy="222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4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2838" y="4186238"/>
            <a:ext cx="4477325" cy="2388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/>
            <a:r>
              <a:rPr lang="en-US" altLang="en-US" dirty="0">
                <a:ea typeface="Arial" charset="0"/>
                <a:cs typeface="Arial" charset="0"/>
              </a:rPr>
              <a:t>JFET </a:t>
            </a:r>
            <a:r>
              <a:rPr lang="vi-VN" altLang="en-US" dirty="0" smtClean="0">
                <a:ea typeface="Arial" charset="0"/>
                <a:cs typeface="Arial" charset="0"/>
              </a:rPr>
              <a:t>n-channel has three operation modes when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DS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&gt;</a:t>
            </a:r>
            <a:r>
              <a:rPr lang="en-US" altLang="en-US" dirty="0" smtClean="0">
                <a:ea typeface="Arial" charset="0"/>
                <a:cs typeface="Arial" charset="0"/>
              </a:rPr>
              <a:t>0</a:t>
            </a:r>
          </a:p>
          <a:p>
            <a:pPr marL="109725" indent="0" eaLnBrk="0" hangingPunct="0">
              <a:buNone/>
            </a:pPr>
            <a:endParaRPr lang="vi-VN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A.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= 0, JFET </a:t>
            </a:r>
            <a:r>
              <a:rPr lang="vi-VN" altLang="en-US" dirty="0" smtClean="0">
                <a:ea typeface="Arial" charset="0"/>
                <a:cs typeface="Arial" charset="0"/>
              </a:rPr>
              <a:t>is in saturation</a:t>
            </a:r>
            <a:r>
              <a:rPr lang="en-US" altLang="en-US" dirty="0" smtClean="0">
                <a:ea typeface="Arial" charset="0"/>
                <a:cs typeface="Arial" charset="0"/>
              </a:rPr>
              <a:t>, I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D</a:t>
            </a:r>
            <a:r>
              <a:rPr lang="en-US" altLang="en-US" dirty="0" smtClean="0">
                <a:ea typeface="Arial" charset="0"/>
                <a:cs typeface="Arial" charset="0"/>
              </a:rPr>
              <a:t>=Max</a:t>
            </a:r>
          </a:p>
          <a:p>
            <a:pPr eaLnBrk="0" hangingPunct="0"/>
            <a:endParaRPr lang="en-US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B.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&lt; 0, JFET </a:t>
            </a:r>
            <a:r>
              <a:rPr lang="vi-VN" altLang="en-US" dirty="0" smtClean="0">
                <a:ea typeface="Arial" charset="0"/>
                <a:cs typeface="Arial" charset="0"/>
              </a:rPr>
              <a:t>is in linear status</a:t>
            </a:r>
            <a:r>
              <a:rPr lang="en-US" altLang="en-US" dirty="0" smtClean="0">
                <a:ea typeface="Arial" charset="0"/>
                <a:cs typeface="Arial" charset="0"/>
              </a:rPr>
              <a:t>, </a:t>
            </a:r>
            <a:r>
              <a:rPr lang="en-US" altLang="en-US" dirty="0"/>
              <a:t>I</a:t>
            </a:r>
            <a:r>
              <a:rPr lang="en-US" altLang="en-US" baseline="-25000" dirty="0"/>
              <a:t>D</a:t>
            </a:r>
            <a:r>
              <a:rPr lang="en-US" altLang="en-US" dirty="0" smtClean="0">
                <a:ea typeface="Arial" charset="0"/>
                <a:cs typeface="Arial" charset="0"/>
              </a:rPr>
              <a:t>↓</a:t>
            </a:r>
          </a:p>
          <a:p>
            <a:pPr marL="109725" indent="0" eaLnBrk="0" hangingPunct="0">
              <a:buNone/>
            </a:pPr>
            <a:endParaRPr lang="en-US" altLang="en-US" dirty="0" smtClean="0">
              <a:ea typeface="Arial" charset="0"/>
              <a:cs typeface="Arial" charset="0"/>
            </a:endParaRPr>
          </a:p>
          <a:p>
            <a:pPr marL="109725" indent="0" eaLnBrk="0" hangingPunct="0">
              <a:buNone/>
            </a:pPr>
            <a:r>
              <a:rPr lang="vi-VN" altLang="en-US" dirty="0" smtClean="0">
                <a:ea typeface="Arial" charset="0"/>
                <a:cs typeface="Arial" charset="0"/>
              </a:rPr>
              <a:t>C. 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en-US" altLang="en-US" baseline="-25000" dirty="0" smtClean="0">
                <a:ea typeface="Arial" charset="0"/>
                <a:cs typeface="Arial" charset="0"/>
              </a:rPr>
              <a:t>GS</a:t>
            </a:r>
            <a:r>
              <a:rPr lang="en-US" altLang="en-US" dirty="0" smtClean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=-</a:t>
            </a:r>
            <a:r>
              <a:rPr lang="en-US" altLang="en-US" dirty="0" smtClean="0">
                <a:ea typeface="Arial" charset="0"/>
                <a:cs typeface="Arial" charset="0"/>
              </a:rPr>
              <a:t>V</a:t>
            </a:r>
            <a:r>
              <a:rPr lang="vi-VN" altLang="en-US" baseline="-25000" dirty="0" smtClean="0">
                <a:ea typeface="Arial" charset="0"/>
                <a:cs typeface="Arial" charset="0"/>
              </a:rPr>
              <a:t>off</a:t>
            </a:r>
            <a:r>
              <a:rPr lang="en-US" altLang="en-US" dirty="0" smtClean="0">
                <a:ea typeface="Arial" charset="0"/>
                <a:cs typeface="Arial" charset="0"/>
              </a:rPr>
              <a:t>, JFET </a:t>
            </a:r>
            <a:r>
              <a:rPr lang="vi-VN" altLang="en-US" dirty="0" smtClean="0">
                <a:ea typeface="Arial" charset="0"/>
                <a:cs typeface="Arial" charset="0"/>
              </a:rPr>
              <a:t>is OFF</a:t>
            </a:r>
            <a:r>
              <a:rPr lang="en-US" altLang="en-US" dirty="0" smtClean="0">
                <a:ea typeface="Arial" charset="0"/>
                <a:cs typeface="Arial" charset="0"/>
              </a:rPr>
              <a:t>, </a:t>
            </a:r>
            <a:r>
              <a:rPr lang="en-US" altLang="en-US" dirty="0"/>
              <a:t>I</a:t>
            </a:r>
            <a:r>
              <a:rPr lang="en-US" altLang="en-US" baseline="-25000" dirty="0"/>
              <a:t>D</a:t>
            </a:r>
            <a:r>
              <a:rPr lang="en-US" altLang="en-US" dirty="0">
                <a:ea typeface="Arial" charset="0"/>
                <a:cs typeface="Arial" charset="0"/>
              </a:rPr>
              <a:t>=0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JFET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4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529" y="1376737"/>
            <a:ext cx="5981271" cy="18998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GS</a:t>
            </a:r>
            <a:r>
              <a:rPr lang="en-US" dirty="0" smtClean="0"/>
              <a:t> = 0V, V</a:t>
            </a:r>
            <a:r>
              <a:rPr lang="en-US" baseline="-25000" dirty="0" smtClean="0"/>
              <a:t>DD</a:t>
            </a:r>
            <a:r>
              <a:rPr lang="en-US" dirty="0" smtClean="0"/>
              <a:t> is increased slowly</a:t>
            </a:r>
          </a:p>
          <a:p>
            <a:pPr lvl="1"/>
            <a:r>
              <a:rPr lang="en-US" b="1" dirty="0" smtClean="0"/>
              <a:t>Linear region </a:t>
            </a:r>
            <a:r>
              <a:rPr lang="en-US" dirty="0" smtClean="0"/>
              <a:t>A-B: V</a:t>
            </a:r>
            <a:r>
              <a:rPr lang="en-US" baseline="-25000" dirty="0" smtClean="0"/>
              <a:t>DS</a:t>
            </a:r>
            <a:r>
              <a:rPr lang="en-US" dirty="0" smtClean="0"/>
              <a:t> = RI</a:t>
            </a:r>
            <a:r>
              <a:rPr lang="en-US" baseline="-25000" dirty="0" smtClean="0"/>
              <a:t>D</a:t>
            </a:r>
          </a:p>
          <a:p>
            <a:pPr lvl="1"/>
            <a:r>
              <a:rPr lang="en-US" b="1" dirty="0" smtClean="0"/>
              <a:t>Saturation region</a:t>
            </a:r>
            <a:r>
              <a:rPr lang="en-US" dirty="0" smtClean="0"/>
              <a:t> B-C: I</a:t>
            </a:r>
            <a:r>
              <a:rPr lang="en-US" baseline="-25000" dirty="0" smtClean="0"/>
              <a:t>D</a:t>
            </a:r>
            <a:r>
              <a:rPr lang="en-US" dirty="0" smtClean="0"/>
              <a:t> is constant</a:t>
            </a:r>
          </a:p>
          <a:p>
            <a:pPr lvl="1"/>
            <a:r>
              <a:rPr lang="en-US" b="1" dirty="0" smtClean="0"/>
              <a:t>Pinch off region </a:t>
            </a:r>
            <a:r>
              <a:rPr lang="en-US" dirty="0" smtClean="0"/>
              <a:t>due to the increase of depletion area.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Saturation Mode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5312" y="1273996"/>
            <a:ext cx="3061978" cy="185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640" y="3701126"/>
            <a:ext cx="2225064" cy="2375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84" y="3452027"/>
            <a:ext cx="4114056" cy="2983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5414" y="3829614"/>
            <a:ext cx="2328586" cy="211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1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3780" y="4653023"/>
            <a:ext cx="6209148" cy="11690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Reversed-bias: </a:t>
            </a:r>
            <a:r>
              <a:rPr lang="en-US" dirty="0">
                <a:solidFill>
                  <a:srgbClr val="0070C0"/>
                </a:solidFill>
              </a:rPr>
              <a:t>0 &lt; V</a:t>
            </a:r>
            <a:r>
              <a:rPr lang="en-US" baseline="-25000" dirty="0">
                <a:solidFill>
                  <a:srgbClr val="0070C0"/>
                </a:solidFill>
              </a:rPr>
              <a:t>GS</a:t>
            </a:r>
            <a:r>
              <a:rPr lang="en-US" dirty="0">
                <a:solidFill>
                  <a:srgbClr val="0070C0"/>
                </a:solidFill>
              </a:rPr>
              <a:t> &lt; V</a:t>
            </a:r>
            <a:r>
              <a:rPr lang="en-US" baseline="-25000" dirty="0">
                <a:solidFill>
                  <a:srgbClr val="0070C0"/>
                </a:solidFill>
              </a:rPr>
              <a:t>GS(off)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 smtClean="0"/>
              <a:t>Depletion area is increased </a:t>
            </a:r>
            <a:r>
              <a:rPr lang="en-US" dirty="0" smtClean="0">
                <a:sym typeface="Wingdings" panose="05000000000000000000" pitchFamily="2" charset="2"/>
              </a:rPr>
              <a:t> closer to Pinch-off state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Cut-off State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709" y="1365624"/>
            <a:ext cx="3342727" cy="17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9553" y="1143066"/>
            <a:ext cx="3186111" cy="222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2608" y="3453943"/>
            <a:ext cx="2411604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695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JFET Characteristic 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744" y="2336141"/>
            <a:ext cx="6123503" cy="423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6023" y="775114"/>
            <a:ext cx="3342727" cy="17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2137" y="3469085"/>
            <a:ext cx="2411604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2750820" y="3390900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78380" y="4566365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60220" y="5496005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19200" y="6088380"/>
            <a:ext cx="182880" cy="167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493</Words>
  <Application>Microsoft Office PowerPoint</Application>
  <PresentationFormat>On-screen Show (4:3)</PresentationFormat>
  <Paragraphs>119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Arial Rounded MT Bold</vt:lpstr>
      <vt:lpstr>Calibri</vt:lpstr>
      <vt:lpstr>Cambria Math</vt:lpstr>
      <vt:lpstr>Century Gothic</vt:lpstr>
      <vt:lpstr>Georgia</vt:lpstr>
      <vt:lpstr>Impact</vt:lpstr>
      <vt:lpstr>Maiandra GD</vt:lpstr>
      <vt:lpstr>Verdana</vt:lpstr>
      <vt:lpstr>Wingdings</vt:lpstr>
      <vt:lpstr>Wingdings 2</vt:lpstr>
      <vt:lpstr>Training presentation</vt:lpstr>
      <vt:lpstr>CO2015  Field Effect Transistor</vt:lpstr>
      <vt:lpstr>Field-Effect Transistor (FET)</vt:lpstr>
      <vt:lpstr>JFET</vt:lpstr>
      <vt:lpstr>JFET Operations</vt:lpstr>
      <vt:lpstr>JFET Operations</vt:lpstr>
      <vt:lpstr>JFET Characteristics</vt:lpstr>
      <vt:lpstr>JFET Saturation Mode</vt:lpstr>
      <vt:lpstr>Cut-off State</vt:lpstr>
      <vt:lpstr>JFET Characteristic </vt:lpstr>
      <vt:lpstr>JFET Transfer Curve</vt:lpstr>
      <vt:lpstr>JFET vs. BJT</vt:lpstr>
      <vt:lpstr>Example</vt:lpstr>
      <vt:lpstr>Answer</vt:lpstr>
      <vt:lpstr>Example</vt:lpstr>
      <vt:lpstr>Example</vt:lpstr>
      <vt:lpstr>Answer</vt:lpstr>
      <vt:lpstr>Example</vt:lpstr>
      <vt:lpstr>Answer</vt:lpstr>
      <vt:lpstr>Example</vt:lpstr>
      <vt:lpstr>Answer</vt:lpstr>
      <vt:lpstr>Exercise</vt:lpstr>
      <vt:lpstr>Exercise</vt:lpstr>
      <vt:lpstr>Example</vt:lpstr>
      <vt:lpstr>Answer</vt:lpstr>
      <vt:lpstr>Home Work</vt:lpstr>
      <vt:lpstr>D-MOSFET</vt:lpstr>
      <vt:lpstr>D-MOSFET Operations (N type)</vt:lpstr>
      <vt:lpstr>D-MOSFET Operations (P type)</vt:lpstr>
      <vt:lpstr>E-MOSFET</vt:lpstr>
      <vt:lpstr>E-MOSFET Operations</vt:lpstr>
      <vt:lpstr>E-MOSFET Transfer Curve</vt:lpstr>
      <vt:lpstr>Example</vt:lpstr>
      <vt:lpstr>Answer</vt:lpstr>
      <vt:lpstr>E-MOSFET Datasheet</vt:lpstr>
      <vt:lpstr>JFET Bias</vt:lpstr>
      <vt:lpstr>MOSFET Bias</vt:lpstr>
      <vt:lpstr>MOSFET Operation Status</vt:lpstr>
      <vt:lpstr>Example</vt:lpstr>
      <vt:lpstr>Answer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2014-07-29T03:47:45Z</dcterms:created>
  <dcterms:modified xsi:type="dcterms:W3CDTF">2019-05-02T15:56:44Z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